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9"/>
  </p:notesMasterIdLst>
  <p:handoutMasterIdLst>
    <p:handoutMasterId r:id="rId30"/>
  </p:handoutMasterIdLst>
  <p:sldIdLst>
    <p:sldId id="491" r:id="rId2"/>
    <p:sldId id="458" r:id="rId3"/>
    <p:sldId id="542" r:id="rId4"/>
    <p:sldId id="495" r:id="rId5"/>
    <p:sldId id="534" r:id="rId6"/>
    <p:sldId id="524" r:id="rId7"/>
    <p:sldId id="525" r:id="rId8"/>
    <p:sldId id="523" r:id="rId9"/>
    <p:sldId id="526" r:id="rId10"/>
    <p:sldId id="500" r:id="rId11"/>
    <p:sldId id="536" r:id="rId12"/>
    <p:sldId id="537" r:id="rId13"/>
    <p:sldId id="539" r:id="rId14"/>
    <p:sldId id="538" r:id="rId15"/>
    <p:sldId id="535" r:id="rId16"/>
    <p:sldId id="528" r:id="rId17"/>
    <p:sldId id="529" r:id="rId18"/>
    <p:sldId id="527" r:id="rId19"/>
    <p:sldId id="530" r:id="rId20"/>
    <p:sldId id="531" r:id="rId21"/>
    <p:sldId id="532" r:id="rId22"/>
    <p:sldId id="533" r:id="rId23"/>
    <p:sldId id="540" r:id="rId24"/>
    <p:sldId id="541" r:id="rId25"/>
    <p:sldId id="511" r:id="rId26"/>
    <p:sldId id="521" r:id="rId27"/>
    <p:sldId id="490" r:id="rId28"/>
  </p:sldIdLst>
  <p:sldSz cx="9144000" cy="6858000" type="screen4x3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DD541"/>
    <a:srgbClr val="FC9804"/>
    <a:srgbClr val="D852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584" autoAdjust="0"/>
    <p:restoredTop sz="94660"/>
  </p:normalViewPr>
  <p:slideViewPr>
    <p:cSldViewPr>
      <p:cViewPr varScale="1">
        <p:scale>
          <a:sx n="68" d="100"/>
          <a:sy n="68" d="100"/>
        </p:scale>
        <p:origin x="75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87705-8F4B-42A0-A53D-53ED40755155}" type="datetimeFigureOut">
              <a:rPr lang="pt-BR" smtClean="0"/>
              <a:pPr/>
              <a:t>14/03/2016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C4DDF-0807-4687-AD1D-5EB619E1356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6858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667D294-356A-45D4-9598-AE5601CC42B7}" type="datetimeFigureOut">
              <a:rPr lang="pt-BR" smtClean="0"/>
              <a:pPr/>
              <a:t>14/03/2016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B2D2AC4-48BD-4597-9675-68B2FCD57A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234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09FD2-9ACE-427F-BC30-1304D33A694A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8132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532A83C-62B6-409D-8F99-5A3759504450}" type="slidenum">
              <a:rPr lang="pt-BR" altLang="pt-BR" smtClean="0"/>
              <a:pPr eaLnBrk="1" hangingPunct="1"/>
              <a:t>11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16454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34F0D3D-2487-4903-A844-2F09FC6FD83A}" type="slidenum">
              <a:rPr lang="pt-BR" altLang="pt-BR" smtClean="0"/>
              <a:pPr eaLnBrk="1" hangingPunct="1"/>
              <a:t>12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344716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34F0D3D-2487-4903-A844-2F09FC6FD83A}" type="slidenum">
              <a:rPr lang="pt-BR" altLang="pt-BR" smtClean="0"/>
              <a:pPr eaLnBrk="1" hangingPunct="1"/>
              <a:t>13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329442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430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6065DE7-2A1C-4865-A9AC-46DACAF847B5}" type="slidenum">
              <a:rPr lang="pt-BR" altLang="pt-BR" smtClean="0"/>
              <a:pPr eaLnBrk="1" hangingPunct="1"/>
              <a:t>14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866528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481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8855B68-D79F-4460-95C0-D957DFBDE7E3}" type="slidenum">
              <a:rPr lang="pt-BR" altLang="pt-BR" smtClean="0"/>
              <a:pPr eaLnBrk="1" hangingPunct="1"/>
              <a:t>25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284326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450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7EAA5CC-95E5-4A76-9765-DA1E247A39DB}" type="slidenum">
              <a:rPr lang="pt-BR" altLang="pt-BR" smtClean="0"/>
              <a:pPr eaLnBrk="1" hangingPunct="1"/>
              <a:t>26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529697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604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243DE74-3088-4937-8533-38E93CE746F6}" type="slidenum">
              <a:rPr lang="pt-BR" altLang="pt-BR" smtClean="0"/>
              <a:pPr eaLnBrk="1" hangingPunct="1"/>
              <a:t>27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70080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6FF2-C51D-4928-AFB7-7F8DD359C69D}" type="datetimeFigureOut">
              <a:rPr lang="pt-BR" smtClean="0"/>
              <a:pPr/>
              <a:t>14/03/2016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B454-0511-47B9-8A7B-76B2E13821D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4647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6FF2-C51D-4928-AFB7-7F8DD359C69D}" type="datetimeFigureOut">
              <a:rPr lang="pt-BR" smtClean="0"/>
              <a:pPr/>
              <a:t>14/03/2016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B454-0511-47B9-8A7B-76B2E13821D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0443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6FF2-C51D-4928-AFB7-7F8DD359C69D}" type="datetimeFigureOut">
              <a:rPr lang="pt-BR" smtClean="0"/>
              <a:pPr/>
              <a:t>14/03/2016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B454-0511-47B9-8A7B-76B2E13821D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5973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6FF2-C51D-4928-AFB7-7F8DD359C69D}" type="datetimeFigureOut">
              <a:rPr lang="pt-BR" smtClean="0"/>
              <a:pPr/>
              <a:t>14/03/2016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B454-0511-47B9-8A7B-76B2E13821D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9809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6FF2-C51D-4928-AFB7-7F8DD359C69D}" type="datetimeFigureOut">
              <a:rPr lang="pt-BR" smtClean="0"/>
              <a:pPr/>
              <a:t>14/03/2016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B454-0511-47B9-8A7B-76B2E13821D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0254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6FF2-C51D-4928-AFB7-7F8DD359C69D}" type="datetimeFigureOut">
              <a:rPr lang="pt-BR" smtClean="0"/>
              <a:pPr/>
              <a:t>14/03/2016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B454-0511-47B9-8A7B-76B2E13821D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8589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6FF2-C51D-4928-AFB7-7F8DD359C69D}" type="datetimeFigureOut">
              <a:rPr lang="pt-BR" smtClean="0"/>
              <a:pPr/>
              <a:t>14/03/2016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B454-0511-47B9-8A7B-76B2E13821D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2902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6FF2-C51D-4928-AFB7-7F8DD359C69D}" type="datetimeFigureOut">
              <a:rPr lang="pt-BR" smtClean="0"/>
              <a:pPr/>
              <a:t>14/03/2016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B454-0511-47B9-8A7B-76B2E13821D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030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6FF2-C51D-4928-AFB7-7F8DD359C69D}" type="datetimeFigureOut">
              <a:rPr lang="pt-BR" smtClean="0"/>
              <a:pPr/>
              <a:t>14/03/2016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B454-0511-47B9-8A7B-76B2E13821D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6313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6FF2-C51D-4928-AFB7-7F8DD359C69D}" type="datetimeFigureOut">
              <a:rPr lang="pt-BR" smtClean="0"/>
              <a:pPr/>
              <a:t>14/03/2016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B454-0511-47B9-8A7B-76B2E13821D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1740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6FF2-C51D-4928-AFB7-7F8DD359C69D}" type="datetimeFigureOut">
              <a:rPr lang="pt-BR" smtClean="0"/>
              <a:pPr/>
              <a:t>14/03/2016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B454-0511-47B9-8A7B-76B2E13821D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7322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D6FF2-C51D-4928-AFB7-7F8DD359C69D}" type="datetimeFigureOut">
              <a:rPr lang="pt-BR" smtClean="0"/>
              <a:pPr/>
              <a:t>14/03/2016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0B454-0511-47B9-8A7B-76B2E13821D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641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://www.compliance-ce.com.br/" TargetMode="Externa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arcoslima@grupofortes.com.br" TargetMode="Externa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mages.crayonstock.com/image/private/s--Xp6PU4Dx--/cs_srgb,h_666,q_80,w_980/l_marca-dagua_gukzhn,w_260,h_433,c_fit/301_crnEn_50_2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3965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4717320" y="4581128"/>
            <a:ext cx="4139952" cy="1556792"/>
          </a:xfrm>
        </p:spPr>
        <p:txBody>
          <a:bodyPr>
            <a:noAutofit/>
          </a:bodyPr>
          <a:lstStyle/>
          <a:p>
            <a:r>
              <a:rPr lang="pt-B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e-Financeira e Cruzamentos das Informações Financeiras</a:t>
            </a:r>
            <a:br>
              <a:rPr lang="pt-B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pt-B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/>
            </a:r>
            <a:br>
              <a:rPr lang="pt-B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pt-BR" sz="1600" dirty="0" smtClean="0">
                <a:latin typeface="Verdana" pitchFamily="34" charset="0"/>
              </a:rPr>
              <a:t>FIEC </a:t>
            </a:r>
            <a:r>
              <a:rPr lang="pt-BR" sz="1600" dirty="0" smtClean="0">
                <a:latin typeface="Verdana" pitchFamily="34" charset="0"/>
              </a:rPr>
              <a:t>– </a:t>
            </a:r>
            <a:r>
              <a:rPr lang="pt-BR" sz="1600" dirty="0" smtClean="0">
                <a:latin typeface="Verdana" pitchFamily="34" charset="0"/>
              </a:rPr>
              <a:t>14/03/16</a:t>
            </a:r>
            <a:endParaRPr lang="pt-BR" sz="2400" dirty="0">
              <a:latin typeface="Verdana" pitchFamily="34" charset="0"/>
            </a:endParaRPr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6720880" y="6425952"/>
            <a:ext cx="2423120" cy="4320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1600" b="1" dirty="0" smtClean="0">
                <a:latin typeface="Verdana" pitchFamily="34" charset="0"/>
              </a:rPr>
              <a:t>Prof. </a:t>
            </a:r>
            <a:r>
              <a:rPr lang="pt-BR" sz="1600" dirty="0" smtClean="0">
                <a:latin typeface="Verdana" pitchFamily="34" charset="0"/>
              </a:rPr>
              <a:t>Marcos Lima</a:t>
            </a:r>
            <a:endParaRPr lang="pt-BR" sz="16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2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324481" y="1484784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Bk BT" pitchFamily="34" charset="0"/>
              </a:rPr>
              <a:t>Prazos </a:t>
            </a:r>
            <a:r>
              <a:rPr lang="pt-B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k BT" pitchFamily="34" charset="0"/>
              </a:rPr>
              <a:t>para </a:t>
            </a:r>
            <a:r>
              <a:rPr lang="pt-B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Bk BT" pitchFamily="34" charset="0"/>
              </a:rPr>
              <a:t>apresentação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/>
          </p:nvPr>
        </p:nvGraphicFramePr>
        <p:xfrm>
          <a:off x="324482" y="2204864"/>
          <a:ext cx="8264175" cy="3428160"/>
        </p:xfrm>
        <a:graphic>
          <a:graphicData uri="http://schemas.openxmlformats.org/drawingml/2006/table">
            <a:tbl>
              <a:tblPr/>
              <a:tblGrid>
                <a:gridCol w="2754725"/>
                <a:gridCol w="2754725"/>
                <a:gridCol w="2754725"/>
              </a:tblGrid>
              <a:tr h="57136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rgbClr val="FFFFFF"/>
                          </a:solidFill>
                          <a:effectLst/>
                          <a:latin typeface="Tahoma"/>
                        </a:rPr>
                        <a:t>Fato gerador</a:t>
                      </a:r>
                      <a:r>
                        <a:rPr lang="pt-BR" sz="1600" dirty="0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br>
                        <a:rPr lang="pt-BR" sz="1600" dirty="0">
                          <a:solidFill>
                            <a:srgbClr val="FFFFFF"/>
                          </a:solidFill>
                          <a:effectLst/>
                        </a:rPr>
                      </a:br>
                      <a:r>
                        <a:rPr lang="pt-BR" sz="1600" dirty="0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</a:p>
                  </a:txBody>
                  <a:tcPr marL="16736" marR="16736" marT="41840" marB="4184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>
                          <a:solidFill>
                            <a:srgbClr val="FFFFFF"/>
                          </a:solidFill>
                          <a:effectLst/>
                          <a:latin typeface="Tahoma"/>
                        </a:rPr>
                        <a:t>Prazo de entrega</a:t>
                      </a:r>
                      <a:r>
                        <a:rPr lang="pt-BR" sz="1600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br>
                        <a:rPr lang="pt-BR" sz="1600">
                          <a:solidFill>
                            <a:srgbClr val="FFFFFF"/>
                          </a:solidFill>
                          <a:effectLst/>
                        </a:rPr>
                      </a:br>
                      <a:r>
                        <a:rPr lang="pt-BR" sz="1600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</a:p>
                  </a:txBody>
                  <a:tcPr marL="16736" marR="16736" marT="41840" marB="4184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rgbClr val="FFFFFF"/>
                          </a:solidFill>
                          <a:effectLst/>
                          <a:latin typeface="Tahoma"/>
                        </a:rPr>
                        <a:t>Obrigação Acessória</a:t>
                      </a:r>
                      <a:endParaRPr lang="pt-BR" sz="160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6736" marR="16736" marT="41840" marB="4184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</a:tr>
              <a:tr h="571360">
                <a:tc>
                  <a:txBody>
                    <a:bodyPr/>
                    <a:lstStyle/>
                    <a:p>
                      <a:r>
                        <a:rPr lang="pt-BR" sz="1600" i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1º.01.2015 a 30.06.2015</a:t>
                      </a:r>
                      <a:r>
                        <a:rPr lang="pt-BR" sz="1600" i="1">
                          <a:effectLst/>
                        </a:rPr>
                        <a:t> </a:t>
                      </a:r>
                      <a:br>
                        <a:rPr lang="pt-BR" sz="1600" i="1">
                          <a:effectLst/>
                        </a:rPr>
                      </a:br>
                      <a:r>
                        <a:rPr lang="pt-BR" sz="1600" i="1">
                          <a:effectLst/>
                        </a:rPr>
                        <a:t> </a:t>
                      </a:r>
                    </a:p>
                  </a:txBody>
                  <a:tcPr marL="41840" marR="41840" marT="41840" marB="41840" anchor="ctr">
                    <a:lnL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i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31.08.2015</a:t>
                      </a:r>
                      <a:r>
                        <a:rPr lang="pt-BR" sz="1600" i="1">
                          <a:effectLst/>
                        </a:rPr>
                        <a:t> </a:t>
                      </a:r>
                      <a:br>
                        <a:rPr lang="pt-BR" sz="1600" i="1">
                          <a:effectLst/>
                        </a:rPr>
                      </a:br>
                      <a:r>
                        <a:rPr lang="pt-BR" sz="1600" i="1">
                          <a:effectLst/>
                        </a:rPr>
                        <a:t> </a:t>
                      </a:r>
                    </a:p>
                  </a:txBody>
                  <a:tcPr marL="41840" marR="41840" marT="41840" marB="41840" anchor="ctr">
                    <a:lnL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i="1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Dimof</a:t>
                      </a:r>
                      <a:r>
                        <a:rPr lang="pt-BR" sz="1600" i="1" dirty="0">
                          <a:effectLst/>
                        </a:rPr>
                        <a:t> </a:t>
                      </a:r>
                      <a:br>
                        <a:rPr lang="pt-BR" sz="1600" i="1" dirty="0">
                          <a:effectLst/>
                        </a:rPr>
                      </a:br>
                      <a:r>
                        <a:rPr lang="pt-BR" sz="1600" i="1" dirty="0">
                          <a:effectLst/>
                        </a:rPr>
                        <a:t> </a:t>
                      </a:r>
                    </a:p>
                  </a:txBody>
                  <a:tcPr marL="41840" marR="41840" marT="41840" marB="41840" anchor="ctr">
                    <a:lnL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360">
                <a:tc>
                  <a:txBody>
                    <a:bodyPr/>
                    <a:lstStyle/>
                    <a:p>
                      <a:r>
                        <a:rPr lang="pt-BR" sz="1600" i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1º.07.2015 a 30.11.2015</a:t>
                      </a:r>
                      <a:r>
                        <a:rPr lang="pt-BR" sz="1600" i="1">
                          <a:effectLst/>
                        </a:rPr>
                        <a:t> </a:t>
                      </a:r>
                      <a:br>
                        <a:rPr lang="pt-BR" sz="1600" i="1">
                          <a:effectLst/>
                        </a:rPr>
                      </a:br>
                      <a:r>
                        <a:rPr lang="pt-BR" sz="1600" i="1">
                          <a:effectLst/>
                        </a:rPr>
                        <a:t> </a:t>
                      </a:r>
                    </a:p>
                  </a:txBody>
                  <a:tcPr marL="41840" marR="41840" marT="41840" marB="41840" anchor="ctr">
                    <a:lnL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i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29.02.2016</a:t>
                      </a:r>
                      <a:r>
                        <a:rPr lang="pt-BR" sz="1600" i="1">
                          <a:effectLst/>
                        </a:rPr>
                        <a:t> </a:t>
                      </a:r>
                      <a:br>
                        <a:rPr lang="pt-BR" sz="1600" i="1">
                          <a:effectLst/>
                        </a:rPr>
                      </a:br>
                      <a:r>
                        <a:rPr lang="pt-BR" sz="1600" i="1">
                          <a:effectLst/>
                        </a:rPr>
                        <a:t> </a:t>
                      </a:r>
                    </a:p>
                  </a:txBody>
                  <a:tcPr marL="41840" marR="41840" marT="41840" marB="41840" anchor="ctr">
                    <a:lnL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i="1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Dimof</a:t>
                      </a:r>
                      <a:r>
                        <a:rPr lang="pt-BR" sz="1600" i="1" dirty="0">
                          <a:effectLst/>
                        </a:rPr>
                        <a:t> </a:t>
                      </a:r>
                      <a:br>
                        <a:rPr lang="pt-BR" sz="1600" i="1" dirty="0">
                          <a:effectLst/>
                        </a:rPr>
                      </a:br>
                      <a:r>
                        <a:rPr lang="pt-BR" sz="1600" i="1" dirty="0">
                          <a:effectLst/>
                        </a:rPr>
                        <a:t> </a:t>
                      </a:r>
                    </a:p>
                  </a:txBody>
                  <a:tcPr marL="41840" marR="41840" marT="41840" marB="41840" anchor="ctr">
                    <a:lnL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360">
                <a:tc>
                  <a:txBody>
                    <a:bodyPr/>
                    <a:lstStyle/>
                    <a:p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1º.12.2015 a 31.12.2015</a:t>
                      </a:r>
                      <a:r>
                        <a:rPr lang="pt-BR" sz="1600">
                          <a:effectLst/>
                        </a:rPr>
                        <a:t> </a:t>
                      </a:r>
                      <a:br>
                        <a:rPr lang="pt-BR" sz="1600">
                          <a:effectLst/>
                        </a:rPr>
                      </a:br>
                      <a:r>
                        <a:rPr lang="pt-BR" sz="1600">
                          <a:effectLst/>
                        </a:rPr>
                        <a:t> </a:t>
                      </a:r>
                    </a:p>
                  </a:txBody>
                  <a:tcPr marL="41840" marR="41840" marT="41840" marB="41840" anchor="ctr">
                    <a:lnL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31.05.2016</a:t>
                      </a:r>
                      <a:r>
                        <a:rPr lang="pt-BR" sz="1600">
                          <a:effectLst/>
                        </a:rPr>
                        <a:t> </a:t>
                      </a:r>
                      <a:br>
                        <a:rPr lang="pt-BR" sz="1600">
                          <a:effectLst/>
                        </a:rPr>
                      </a:br>
                      <a:r>
                        <a:rPr lang="pt-BR" sz="1600">
                          <a:effectLst/>
                        </a:rPr>
                        <a:t> </a:t>
                      </a:r>
                    </a:p>
                  </a:txBody>
                  <a:tcPr marL="41840" marR="41840" marT="41840" marB="41840" anchor="ctr">
                    <a:lnL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e-Financeira</a:t>
                      </a:r>
                      <a:r>
                        <a:rPr lang="pt-BR" sz="1600">
                          <a:effectLst/>
                        </a:rPr>
                        <a:t> </a:t>
                      </a:r>
                      <a:br>
                        <a:rPr lang="pt-BR" sz="1600">
                          <a:effectLst/>
                        </a:rPr>
                      </a:br>
                      <a:r>
                        <a:rPr lang="pt-BR" sz="1600">
                          <a:effectLst/>
                        </a:rPr>
                        <a:t> </a:t>
                      </a:r>
                    </a:p>
                  </a:txBody>
                  <a:tcPr marL="41840" marR="41840" marT="41840" marB="41840" anchor="ctr">
                    <a:lnL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360">
                <a:tc>
                  <a:txBody>
                    <a:bodyPr/>
                    <a:lstStyle/>
                    <a:p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1º.01.2016 a 30.06.2016</a:t>
                      </a:r>
                      <a:r>
                        <a:rPr lang="pt-BR" sz="1600">
                          <a:effectLst/>
                        </a:rPr>
                        <a:t> </a:t>
                      </a:r>
                      <a:br>
                        <a:rPr lang="pt-BR" sz="1600">
                          <a:effectLst/>
                        </a:rPr>
                      </a:br>
                      <a:r>
                        <a:rPr lang="pt-BR" sz="1600">
                          <a:effectLst/>
                        </a:rPr>
                        <a:t> </a:t>
                      </a:r>
                    </a:p>
                  </a:txBody>
                  <a:tcPr marL="41840" marR="41840" marT="41840" marB="41840" anchor="ctr">
                    <a:lnL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31.08.2016</a:t>
                      </a:r>
                      <a:r>
                        <a:rPr lang="pt-BR" sz="1600">
                          <a:effectLst/>
                        </a:rPr>
                        <a:t> </a:t>
                      </a:r>
                      <a:br>
                        <a:rPr lang="pt-BR" sz="1600">
                          <a:effectLst/>
                        </a:rPr>
                      </a:br>
                      <a:r>
                        <a:rPr lang="pt-BR" sz="1600">
                          <a:effectLst/>
                        </a:rPr>
                        <a:t> </a:t>
                      </a:r>
                    </a:p>
                  </a:txBody>
                  <a:tcPr marL="41840" marR="41840" marT="41840" marB="41840" anchor="ctr">
                    <a:lnL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e-Financeira</a:t>
                      </a:r>
                      <a:r>
                        <a:rPr lang="pt-BR" sz="1600">
                          <a:effectLst/>
                        </a:rPr>
                        <a:t> </a:t>
                      </a:r>
                      <a:br>
                        <a:rPr lang="pt-BR" sz="1600">
                          <a:effectLst/>
                        </a:rPr>
                      </a:br>
                      <a:r>
                        <a:rPr lang="pt-BR" sz="1600">
                          <a:effectLst/>
                        </a:rPr>
                        <a:t> </a:t>
                      </a:r>
                    </a:p>
                  </a:txBody>
                  <a:tcPr marL="41840" marR="41840" marT="41840" marB="41840" anchor="ctr">
                    <a:lnL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360">
                <a:tc>
                  <a:txBody>
                    <a:bodyPr/>
                    <a:lstStyle/>
                    <a:p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1º.07.2016 a 31.12.2016</a:t>
                      </a:r>
                      <a:r>
                        <a:rPr lang="pt-BR" sz="1600">
                          <a:effectLst/>
                        </a:rPr>
                        <a:t> </a:t>
                      </a:r>
                      <a:br>
                        <a:rPr lang="pt-BR" sz="1600">
                          <a:effectLst/>
                        </a:rPr>
                      </a:br>
                      <a:r>
                        <a:rPr lang="pt-BR" sz="1600">
                          <a:effectLst/>
                        </a:rPr>
                        <a:t> </a:t>
                      </a:r>
                    </a:p>
                  </a:txBody>
                  <a:tcPr marL="41840" marR="41840" marT="41840" marB="41840" anchor="ctr">
                    <a:lnL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28.02.2017</a:t>
                      </a:r>
                      <a:r>
                        <a:rPr lang="pt-BR" sz="1600">
                          <a:effectLst/>
                        </a:rPr>
                        <a:t> </a:t>
                      </a:r>
                      <a:br>
                        <a:rPr lang="pt-BR" sz="1600">
                          <a:effectLst/>
                        </a:rPr>
                      </a:br>
                      <a:r>
                        <a:rPr lang="pt-BR" sz="1600">
                          <a:effectLst/>
                        </a:rPr>
                        <a:t> </a:t>
                      </a:r>
                    </a:p>
                  </a:txBody>
                  <a:tcPr marL="41840" marR="41840" marT="41840" marB="41840" anchor="ctr">
                    <a:lnL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e-Financeira</a:t>
                      </a:r>
                      <a:r>
                        <a:rPr lang="pt-BR" sz="1600" dirty="0">
                          <a:effectLst/>
                        </a:rPr>
                        <a:t> </a:t>
                      </a:r>
                      <a:br>
                        <a:rPr lang="pt-BR" sz="1600" dirty="0">
                          <a:effectLst/>
                        </a:rPr>
                      </a:br>
                      <a:r>
                        <a:rPr lang="pt-BR" sz="1600" dirty="0">
                          <a:effectLst/>
                        </a:rPr>
                        <a:t> </a:t>
                      </a:r>
                    </a:p>
                  </a:txBody>
                  <a:tcPr marL="41840" marR="41840" marT="41840" marB="41840" anchor="ctr">
                    <a:lnL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ítulo 1"/>
          <p:cNvSpPr txBox="1">
            <a:spLocks/>
          </p:cNvSpPr>
          <p:nvPr/>
        </p:nvSpPr>
        <p:spPr>
          <a:xfrm>
            <a:off x="323528" y="116632"/>
            <a:ext cx="849694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 BT" pitchFamily="34" charset="0"/>
              </a:rPr>
              <a:t>e-Financeira</a:t>
            </a:r>
          </a:p>
        </p:txBody>
      </p:sp>
    </p:spTree>
    <p:extLst>
      <p:ext uri="{BB962C8B-B14F-4D97-AF65-F5344CB8AC3E}">
        <p14:creationId xmlns:p14="http://schemas.microsoft.com/office/powerpoint/2010/main" val="415327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ítulo 1"/>
          <p:cNvSpPr>
            <a:spLocks noGrp="1"/>
          </p:cNvSpPr>
          <p:nvPr>
            <p:ph type="title"/>
          </p:nvPr>
        </p:nvSpPr>
        <p:spPr>
          <a:xfrm>
            <a:off x="0" y="6035675"/>
            <a:ext cx="9144000" cy="706438"/>
          </a:xfrm>
        </p:spPr>
        <p:txBody>
          <a:bodyPr/>
          <a:lstStyle/>
          <a:p>
            <a:r>
              <a:rPr lang="pt-BR" altLang="pt-BR" sz="2000" b="1" smtClean="0">
                <a:latin typeface="Verdana" pitchFamily="34" charset="0"/>
              </a:rPr>
              <a:t>TRANSFORMAR INFORMAÇÕES NÃO ESTRUTURADAS</a:t>
            </a:r>
          </a:p>
        </p:txBody>
      </p:sp>
    </p:spTree>
    <p:extLst>
      <p:ext uri="{BB962C8B-B14F-4D97-AF65-F5344CB8AC3E}">
        <p14:creationId xmlns:p14="http://schemas.microsoft.com/office/powerpoint/2010/main" val="197834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8784976" cy="6151538"/>
          </a:xfrm>
        </p:spPr>
      </p:pic>
    </p:spTree>
    <p:extLst>
      <p:ext uri="{BB962C8B-B14F-4D97-AF65-F5344CB8AC3E}">
        <p14:creationId xmlns:p14="http://schemas.microsoft.com/office/powerpoint/2010/main" val="39825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476672"/>
            <a:ext cx="7458075" cy="85725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071" y="1268760"/>
            <a:ext cx="8136904" cy="489654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47056" y="6165304"/>
            <a:ext cx="7957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Bk BT" pitchFamily="34" charset="0"/>
              </a:rPr>
              <a:t>Fonte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k BT" pitchFamily="34" charset="0"/>
              </a:rPr>
              <a:t>: http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Bk BT" pitchFamily="34" charset="0"/>
              </a:rPr>
              <a:t>://mundoconectado.net/noticias/mulher-perde-auxilio-do-inss-apos-postar-fotos-de-passeios-no-facebook/</a:t>
            </a:r>
          </a:p>
        </p:txBody>
      </p:sp>
    </p:spTree>
    <p:extLst>
      <p:ext uri="{BB962C8B-B14F-4D97-AF65-F5344CB8AC3E}">
        <p14:creationId xmlns:p14="http://schemas.microsoft.com/office/powerpoint/2010/main" val="320282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590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ítulo 1"/>
          <p:cNvSpPr>
            <a:spLocks noGrp="1"/>
          </p:cNvSpPr>
          <p:nvPr>
            <p:ph type="title"/>
          </p:nvPr>
        </p:nvSpPr>
        <p:spPr>
          <a:xfrm>
            <a:off x="215900" y="0"/>
            <a:ext cx="8712200" cy="704850"/>
          </a:xfrm>
        </p:spPr>
        <p:txBody>
          <a:bodyPr/>
          <a:lstStyle/>
          <a:p>
            <a:r>
              <a:rPr lang="pt-BR" altLang="pt-BR" sz="2800" b="1" dirty="0" smtClean="0">
                <a:latin typeface="Verdana" pitchFamily="34" charset="0"/>
              </a:rPr>
              <a:t>AUDITORIAS FISCAIS</a:t>
            </a:r>
          </a:p>
        </p:txBody>
      </p:sp>
    </p:spTree>
    <p:extLst>
      <p:ext uri="{BB962C8B-B14F-4D97-AF65-F5344CB8AC3E}">
        <p14:creationId xmlns:p14="http://schemas.microsoft.com/office/powerpoint/2010/main" val="172558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>
          <a:xfrm>
            <a:off x="323528" y="116632"/>
            <a:ext cx="8496944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 BT" pitchFamily="34" charset="0"/>
              </a:rPr>
              <a:t>e-Financeira</a:t>
            </a:r>
          </a:p>
          <a:p>
            <a:endParaRPr lang="pt-BR" sz="2400" dirty="0" smtClean="0">
              <a:latin typeface="Futura Bk BT" pitchFamily="34" charset="0"/>
            </a:endParaRPr>
          </a:p>
          <a:p>
            <a:r>
              <a:rPr lang="pt-BR" sz="2400" i="1" dirty="0" smtClean="0">
                <a:latin typeface="Futura Bk BT" pitchFamily="34" charset="0"/>
              </a:rPr>
              <a:t>Como iremos trabalhar?</a:t>
            </a:r>
            <a:endParaRPr lang="pt-BR" sz="2400" i="1" dirty="0">
              <a:latin typeface="Futura Bk BT" pitchFamily="34" charset="0"/>
            </a:endParaRPr>
          </a:p>
        </p:txBody>
      </p:sp>
      <p:pic>
        <p:nvPicPr>
          <p:cNvPr id="15362" name="Picture 2" descr="http://thumbs.dreamstime.com/x/problemas-e-solu%C3%A7%C3%B5es-202291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92088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07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/>
          <p:cNvSpPr txBox="1"/>
          <p:nvPr/>
        </p:nvSpPr>
        <p:spPr>
          <a:xfrm>
            <a:off x="287783" y="1196752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k BT" pitchFamily="34" charset="0"/>
              </a:rPr>
              <a:t>Você empresta seu cartão de crédito a alguém?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323528" y="116632"/>
            <a:ext cx="849694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 BT" pitchFamily="34" charset="0"/>
              </a:rPr>
              <a:t>e-Financeira</a:t>
            </a:r>
          </a:p>
        </p:txBody>
      </p:sp>
      <p:pic>
        <p:nvPicPr>
          <p:cNvPr id="7170" name="Picture 2" descr="http://guiadocredito.com/wp-content/uploads/2015/06/maquinadecart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5202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32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94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/>
          <p:cNvSpPr txBox="1"/>
          <p:nvPr/>
        </p:nvSpPr>
        <p:spPr>
          <a:xfrm>
            <a:off x="287783" y="1196752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k BT" pitchFamily="34" charset="0"/>
              </a:rPr>
              <a:t>A movimentação bancária da sua empresa está compatível com seu faturamento?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323528" y="116632"/>
            <a:ext cx="849694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 BT" pitchFamily="34" charset="0"/>
              </a:rPr>
              <a:t>e-Financeira</a:t>
            </a:r>
          </a:p>
        </p:txBody>
      </p:sp>
      <p:pic>
        <p:nvPicPr>
          <p:cNvPr id="5122" name="Picture 2" descr="http://4.bp.blogspot.com/_QnZiS0tYt5w/TQvWdrD41dI/AAAAAAAAAD8/QOOQn-tS51g/s320/COISA%2BDE%2BLOUC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852936"/>
            <a:ext cx="3888432" cy="370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85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cdn5.colorir.com/desenhos/color/201141/a406ca9e2dff9a882baf2d6c80f6326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698477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26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Conteúdo 2"/>
          <p:cNvSpPr>
            <a:spLocks noGrp="1"/>
          </p:cNvSpPr>
          <p:nvPr>
            <p:ph idx="1"/>
          </p:nvPr>
        </p:nvSpPr>
        <p:spPr>
          <a:xfrm>
            <a:off x="180975" y="1268413"/>
            <a:ext cx="8963025" cy="5472955"/>
          </a:xfrm>
        </p:spPr>
        <p:txBody>
          <a:bodyPr/>
          <a:lstStyle/>
          <a:p>
            <a:r>
              <a:rPr lang="pt-BR" altLang="pt-BR" sz="2800" dirty="0" smtClean="0"/>
              <a:t>Contador (graduado pela UECE)</a:t>
            </a:r>
          </a:p>
          <a:p>
            <a:r>
              <a:rPr lang="pt-BR" altLang="pt-BR" sz="2800" dirty="0" smtClean="0"/>
              <a:t>Especialista em Auditoria (UNIFOR)</a:t>
            </a:r>
          </a:p>
          <a:p>
            <a:r>
              <a:rPr lang="pt-BR" altLang="pt-BR" sz="2800" dirty="0" smtClean="0"/>
              <a:t>Diretor de Relacionamentos da Fortes Contabilidade</a:t>
            </a:r>
          </a:p>
          <a:p>
            <a:r>
              <a:rPr lang="pt-BR" altLang="pt-BR" sz="2800" dirty="0" smtClean="0"/>
              <a:t>Diretor Executivo da Fortes Educação</a:t>
            </a:r>
          </a:p>
          <a:p>
            <a:r>
              <a:rPr lang="pt-BR" altLang="pt-BR" sz="2800" dirty="0" smtClean="0"/>
              <a:t>Consultor Tributário da i4 Auditoria Digital</a:t>
            </a:r>
          </a:p>
          <a:p>
            <a:r>
              <a:rPr lang="pt-BR" altLang="pt-BR" sz="2800" dirty="0" smtClean="0"/>
              <a:t>Coordenador da Academia Fortes</a:t>
            </a:r>
          </a:p>
          <a:p>
            <a:r>
              <a:rPr lang="pt-BR" altLang="pt-BR" sz="2800" dirty="0" smtClean="0"/>
              <a:t>Professor de graduação e pós-graduação</a:t>
            </a:r>
          </a:p>
          <a:p>
            <a:r>
              <a:rPr lang="pt-BR" altLang="pt-BR" sz="2800" dirty="0" smtClean="0"/>
              <a:t>Palestrante e instrutor do CRC-CE</a:t>
            </a:r>
          </a:p>
          <a:p>
            <a:r>
              <a:rPr lang="pt-BR" altLang="pt-BR" sz="2800" dirty="0" smtClean="0"/>
              <a:t>Membro da Comissão de Estudos sobre o SPED – CRC-CE</a:t>
            </a:r>
          </a:p>
          <a:p>
            <a:r>
              <a:rPr lang="pt-BR" altLang="pt-BR" sz="2800" dirty="0" smtClean="0"/>
              <a:t>Coordenador da Comissão do Simples Nacional – CRC-CE</a:t>
            </a:r>
          </a:p>
          <a:p>
            <a:r>
              <a:rPr lang="pt-BR" altLang="pt-BR" sz="2800" dirty="0" err="1" smtClean="0"/>
              <a:t>Co-autor</a:t>
            </a:r>
            <a:r>
              <a:rPr lang="pt-BR" altLang="pt-BR" sz="2800" dirty="0" smtClean="0"/>
              <a:t> do Livro: Curso de Prática Contábil</a:t>
            </a: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395288" y="476250"/>
            <a:ext cx="4475162" cy="4318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200" b="1" dirty="0">
                <a:latin typeface="+mj-lt"/>
                <a:cs typeface="+mn-cs"/>
              </a:rPr>
              <a:t>Marcos Lima</a:t>
            </a:r>
            <a:endParaRPr lang="pt-BR" sz="3200" dirty="0">
              <a:latin typeface="+mj-lt"/>
              <a:cs typeface="+mn-cs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116632"/>
            <a:ext cx="214312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4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/>
          <p:cNvSpPr txBox="1"/>
          <p:nvPr/>
        </p:nvSpPr>
        <p:spPr>
          <a:xfrm>
            <a:off x="287783" y="1196752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k BT" pitchFamily="34" charset="0"/>
              </a:rPr>
              <a:t>Sua Declaração de Imposto de Renda Pessoa Física está compatível com a realidade?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323528" y="116632"/>
            <a:ext cx="849694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 BT" pitchFamily="34" charset="0"/>
              </a:rPr>
              <a:t>e-Financeira</a:t>
            </a:r>
          </a:p>
        </p:txBody>
      </p:sp>
      <p:pic>
        <p:nvPicPr>
          <p:cNvPr id="10242" name="Picture 2" descr="https://fetaep.files.wordpress.com/2013/02/leao2013.jpg?w=5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82908"/>
            <a:ext cx="5184576" cy="401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23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/>
          <p:cNvSpPr txBox="1"/>
          <p:nvPr/>
        </p:nvSpPr>
        <p:spPr>
          <a:xfrm>
            <a:off x="287783" y="1196752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k BT" pitchFamily="34" charset="0"/>
              </a:rPr>
              <a:t>Como é feito a distribuição dos lucros para você, da sua empresa?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323528" y="116632"/>
            <a:ext cx="849694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 BT" pitchFamily="34" charset="0"/>
              </a:rPr>
              <a:t>e-Financeira</a:t>
            </a:r>
          </a:p>
        </p:txBody>
      </p:sp>
      <p:pic>
        <p:nvPicPr>
          <p:cNvPr id="11268" name="Picture 4" descr="http://t2.uccdn.com/pt/images/4/3/1/img_16134_apa_14667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99573"/>
            <a:ext cx="583264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/>
          <p:cNvSpPr txBox="1"/>
          <p:nvPr/>
        </p:nvSpPr>
        <p:spPr>
          <a:xfrm>
            <a:off x="287783" y="1196752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k BT" pitchFamily="34" charset="0"/>
              </a:rPr>
              <a:t>(...) e o e-Social como será cruzado com a </a:t>
            </a:r>
          </a:p>
          <a:p>
            <a:pPr algn="ctr"/>
            <a:r>
              <a:rPr lang="pt-B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k BT" pitchFamily="34" charset="0"/>
              </a:rPr>
              <a:t>e-Financeira?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323528" y="116632"/>
            <a:ext cx="849694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 BT" pitchFamily="34" charset="0"/>
              </a:rPr>
              <a:t>e-Financeira</a:t>
            </a:r>
          </a:p>
        </p:txBody>
      </p:sp>
      <p:pic>
        <p:nvPicPr>
          <p:cNvPr id="13314" name="Picture 2" descr="http://www.mundocarreira.com.br/wp-content/uploads/2014/05/Depositphotos_24059551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9144000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50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/>
          <p:cNvSpPr txBox="1"/>
          <p:nvPr/>
        </p:nvSpPr>
        <p:spPr>
          <a:xfrm>
            <a:off x="287783" y="1196752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k BT" pitchFamily="34" charset="0"/>
              </a:rPr>
              <a:t>(...) e há algum problema para o Simples Nacional ao cruzar com a e-</a:t>
            </a:r>
            <a:r>
              <a:rPr lang="pt-BR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k BT" pitchFamily="34" charset="0"/>
              </a:rPr>
              <a:t>Finaceira</a:t>
            </a:r>
            <a:r>
              <a:rPr lang="pt-B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k BT" pitchFamily="34" charset="0"/>
              </a:rPr>
              <a:t>?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323528" y="116632"/>
            <a:ext cx="849694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 BT" pitchFamily="34" charset="0"/>
              </a:rPr>
              <a:t>e-Financeira</a:t>
            </a:r>
          </a:p>
        </p:txBody>
      </p:sp>
      <p:pic>
        <p:nvPicPr>
          <p:cNvPr id="16386" name="Picture 2" descr="http://lefisc.com.br/materias/2008/592008simples_arquivos/image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82907"/>
            <a:ext cx="7560840" cy="387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68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/>
          <p:cNvSpPr txBox="1"/>
          <p:nvPr/>
        </p:nvSpPr>
        <p:spPr>
          <a:xfrm>
            <a:off x="287783" y="1196752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k BT" pitchFamily="34" charset="0"/>
              </a:rPr>
              <a:t>(...) e quais os impactos no estoque das empresas?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323528" y="116632"/>
            <a:ext cx="849694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 BT" pitchFamily="34" charset="0"/>
              </a:rPr>
              <a:t>e-Financeira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2614650"/>
            <a:ext cx="9144000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pt-BR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Minha empresa só compra e vende com nota fiscal, mesmo assim meu Estoque pode estar errado??!!</a:t>
            </a:r>
          </a:p>
        </p:txBody>
      </p:sp>
      <p:pic>
        <p:nvPicPr>
          <p:cNvPr id="18434" name="Picture 2" descr="https://encrypted-tbn1.gstatic.com/images?q=tbn:ANd9GcRExVj718augkoOQ2tvq2He9M-LqTO7mo-Tzo5Iz67WiVVlh_n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00805"/>
            <a:ext cx="2736304" cy="259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http://www.coladaweb.com/wp-content/uploads/2014/12/controle-estoque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29441"/>
            <a:ext cx="3672408" cy="256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21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65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67544" y="998730"/>
            <a:ext cx="8352928" cy="3675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 BT" pitchFamily="34" charset="0"/>
              </a:rPr>
              <a:t>Muito Obrigado!</a:t>
            </a:r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179389" y="2348881"/>
            <a:ext cx="8856663" cy="302415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sz="3600" dirty="0"/>
              <a:t>“Não encontro defeitos. Encontro soluções. Qualquer um sabe queixar-se</a:t>
            </a:r>
            <a:r>
              <a:rPr lang="pt-BR" sz="3600" dirty="0" smtClean="0"/>
              <a:t>.”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t-BR" sz="3600" cap="all" dirty="0"/>
              <a:t>HENRY FORD</a:t>
            </a:r>
            <a:endParaRPr lang="pt-BR" altLang="pt-BR" sz="3600" dirty="0"/>
          </a:p>
        </p:txBody>
      </p:sp>
    </p:spTree>
    <p:extLst>
      <p:ext uri="{BB962C8B-B14F-4D97-AF65-F5344CB8AC3E}">
        <p14:creationId xmlns:p14="http://schemas.microsoft.com/office/powerpoint/2010/main" val="1335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Conteúdo 4"/>
          <p:cNvSpPr>
            <a:spLocks noGrp="1"/>
          </p:cNvSpPr>
          <p:nvPr>
            <p:ph idx="1"/>
          </p:nvPr>
        </p:nvSpPr>
        <p:spPr>
          <a:xfrm>
            <a:off x="1042988" y="1196975"/>
            <a:ext cx="7273925" cy="403225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Arial" charset="0"/>
              <a:buNone/>
            </a:pPr>
            <a:endParaRPr lang="pt-BR" altLang="pt-BR" sz="1600" smtClean="0">
              <a:latin typeface="Verdana" pitchFamily="34" charset="0"/>
              <a:hlinkClick r:id="rId3"/>
            </a:endParaRPr>
          </a:p>
          <a:p>
            <a:pPr algn="just">
              <a:lnSpc>
                <a:spcPct val="150000"/>
              </a:lnSpc>
              <a:buFont typeface="Arial" charset="0"/>
              <a:buNone/>
            </a:pPr>
            <a:endParaRPr lang="pt-BR" altLang="pt-BR" sz="1600" smtClean="0">
              <a:latin typeface="Verdana" pitchFamily="34" charset="0"/>
            </a:endParaRPr>
          </a:p>
          <a:p>
            <a:pPr algn="just">
              <a:lnSpc>
                <a:spcPct val="150000"/>
              </a:lnSpc>
              <a:buFont typeface="Arial" charset="0"/>
              <a:buNone/>
            </a:pPr>
            <a:endParaRPr lang="pt-BR" altLang="pt-BR" sz="1600" smtClean="0">
              <a:latin typeface="Verdana" pitchFamily="34" charset="0"/>
            </a:endParaRPr>
          </a:p>
          <a:p>
            <a:pPr algn="just">
              <a:lnSpc>
                <a:spcPct val="150000"/>
              </a:lnSpc>
              <a:buFont typeface="Arial" charset="0"/>
              <a:buNone/>
            </a:pPr>
            <a:endParaRPr lang="pt-BR" altLang="pt-BR" sz="1600" smtClean="0">
              <a:latin typeface="Verdana" pitchFamily="34" charset="0"/>
            </a:endParaRPr>
          </a:p>
        </p:txBody>
      </p:sp>
      <p:sp>
        <p:nvSpPr>
          <p:cNvPr id="6" name="Espaço Reservado para Conteúdo 4"/>
          <p:cNvSpPr txBox="1">
            <a:spLocks/>
          </p:cNvSpPr>
          <p:nvPr/>
        </p:nvSpPr>
        <p:spPr>
          <a:xfrm>
            <a:off x="0" y="5643563"/>
            <a:ext cx="8589963" cy="533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endParaRPr lang="pt-BR" sz="1050" b="1" dirty="0">
              <a:latin typeface="Verdana" pitchFamily="34" charset="0"/>
              <a:cs typeface="+mn-cs"/>
            </a:endParaRPr>
          </a:p>
        </p:txBody>
      </p:sp>
      <p:grpSp>
        <p:nvGrpSpPr>
          <p:cNvPr id="2" name="Grupo 10"/>
          <p:cNvGrpSpPr>
            <a:grpSpLocks/>
          </p:cNvGrpSpPr>
          <p:nvPr/>
        </p:nvGrpSpPr>
        <p:grpSpPr bwMode="auto">
          <a:xfrm>
            <a:off x="0" y="765175"/>
            <a:ext cx="9296400" cy="5688013"/>
            <a:chOff x="1" y="799569"/>
            <a:chExt cx="9296399" cy="5688528"/>
          </a:xfrm>
        </p:grpSpPr>
        <p:pic>
          <p:nvPicPr>
            <p:cNvPr id="36873" name="Picture 9" descr="bilhete_mao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596" t="9647" b="14034"/>
            <a:stretch>
              <a:fillRect/>
            </a:stretch>
          </p:blipFill>
          <p:spPr bwMode="auto">
            <a:xfrm>
              <a:off x="3426962" y="1253532"/>
              <a:ext cx="1199102" cy="2912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4" name="Picture 8" descr="bilhete_mao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3" t="9650" r="9995" b="13332"/>
            <a:stretch>
              <a:fillRect/>
            </a:stretch>
          </p:blipFill>
          <p:spPr bwMode="auto">
            <a:xfrm>
              <a:off x="1" y="799569"/>
              <a:ext cx="9296399" cy="5688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5" name="Text Box 10"/>
            <p:cNvSpPr txBox="1">
              <a:spLocks noChangeArrowheads="1"/>
            </p:cNvSpPr>
            <p:nvPr/>
          </p:nvSpPr>
          <p:spPr bwMode="auto">
            <a:xfrm>
              <a:off x="3738061" y="2805457"/>
              <a:ext cx="5253538" cy="307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pt-BR" altLang="pt-BR" sz="1400" b="1">
                <a:latin typeface="Verdana" pitchFamily="34" charset="0"/>
              </a:endParaRPr>
            </a:p>
          </p:txBody>
        </p:sp>
      </p:grpSp>
      <p:sp>
        <p:nvSpPr>
          <p:cNvPr id="36869" name="Rectangle 128"/>
          <p:cNvSpPr>
            <a:spLocks noChangeArrowheads="1"/>
          </p:cNvSpPr>
          <p:nvPr/>
        </p:nvSpPr>
        <p:spPr bwMode="auto">
          <a:xfrm>
            <a:off x="0" y="9525"/>
            <a:ext cx="91440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pt-BR" altLang="pt-BR" sz="18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3738563" y="2492375"/>
            <a:ext cx="5253037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pt-BR" altLang="pt-BR" sz="1600" b="1" dirty="0">
                <a:latin typeface="Verdana" pitchFamily="34" charset="0"/>
              </a:rPr>
              <a:t>MARCOS LIMA</a:t>
            </a:r>
          </a:p>
          <a:p>
            <a:pPr algn="ctr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pt-BR" altLang="pt-BR" sz="1600" dirty="0" smtClean="0">
                <a:latin typeface="Verdana" pitchFamily="34" charset="0"/>
                <a:hlinkClick r:id="rId6"/>
              </a:rPr>
              <a:t>marcoslima@grupofortes.com.br</a:t>
            </a:r>
            <a:endParaRPr lang="pt-BR" altLang="pt-BR" sz="1600" dirty="0">
              <a:latin typeface="Verdana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pt-BR" altLang="pt-BR" sz="1600" b="1" dirty="0" smtClean="0">
                <a:latin typeface="Verdana" pitchFamily="34" charset="0"/>
              </a:rPr>
              <a:t>Marcos Lima</a:t>
            </a:r>
          </a:p>
          <a:p>
            <a:pPr algn="r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endParaRPr lang="pt-BR" altLang="pt-BR" sz="1600" b="1" dirty="0" smtClean="0">
              <a:latin typeface="Verdana" pitchFamily="34" charset="0"/>
            </a:endParaRPr>
          </a:p>
          <a:p>
            <a:pPr algn="r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pt-BR" altLang="pt-BR" sz="1600" b="1" dirty="0" smtClean="0">
                <a:latin typeface="Verdana" pitchFamily="34" charset="0"/>
              </a:rPr>
              <a:t>A Contabilidade é Linda!</a:t>
            </a:r>
            <a:endParaRPr lang="pt-BR" altLang="pt-BR" sz="1600" b="1" dirty="0">
              <a:latin typeface="Verdana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endParaRPr lang="pt-BR" altLang="pt-BR" sz="1600" b="1" dirty="0">
              <a:latin typeface="Verdana" pitchFamily="34" charset="0"/>
            </a:endParaRPr>
          </a:p>
        </p:txBody>
      </p:sp>
      <p:pic>
        <p:nvPicPr>
          <p:cNvPr id="3075" name="Picture 3" descr="C:\Users\Fellipe Guerra\Desktop\facebook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061" y="3571329"/>
            <a:ext cx="533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0436" y="4444704"/>
            <a:ext cx="116205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29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-Financeir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522" y="2376"/>
            <a:ext cx="9154521" cy="685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1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47448" y="2415576"/>
            <a:ext cx="51125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Futura Bk BT" pitchFamily="34" charset="0"/>
              </a:rPr>
              <a:t>IN RFB 1.571/2015, alterado pela IN 1.580/2015</a:t>
            </a:r>
          </a:p>
          <a:p>
            <a:pPr marL="285744" indent="-285744" algn="just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bg1">
                  <a:lumMod val="50000"/>
                </a:schemeClr>
              </a:solidFill>
              <a:latin typeface="Futura Bk BT" pitchFamily="34" charset="0"/>
            </a:endParaRPr>
          </a:p>
          <a:p>
            <a:pPr marL="285744" indent="-285744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Futura Bk BT" pitchFamily="34" charset="0"/>
              </a:rPr>
              <a:t>ADE COFIS nº 54 de </a:t>
            </a:r>
            <a:r>
              <a:rPr lang="pt-BR" sz="1600" dirty="0" smtClean="0">
                <a:solidFill>
                  <a:schemeClr val="bg1">
                    <a:lumMod val="50000"/>
                  </a:schemeClr>
                </a:solidFill>
                <a:latin typeface="Futura Bk BT" pitchFamily="34" charset="0"/>
              </a:rPr>
              <a:t>2015</a:t>
            </a:r>
          </a:p>
          <a:p>
            <a:pPr marL="285744" indent="-285744" algn="just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bg1">
                  <a:lumMod val="50000"/>
                </a:schemeClr>
              </a:solidFill>
              <a:latin typeface="Futura Bk BT" pitchFamily="34" charset="0"/>
            </a:endParaRPr>
          </a:p>
          <a:p>
            <a:pPr marL="285744" indent="-285744" algn="just">
              <a:buFont typeface="Arial" panose="020B0604020202020204" pitchFamily="34" charset="0"/>
              <a:buChar char="•"/>
            </a:pPr>
            <a:endParaRPr lang="pt-BR" sz="1600" dirty="0" smtClean="0">
              <a:solidFill>
                <a:schemeClr val="bg1">
                  <a:lumMod val="50000"/>
                </a:schemeClr>
              </a:solidFill>
              <a:latin typeface="Futura Bk BT" pitchFamily="34" charset="0"/>
            </a:endParaRPr>
          </a:p>
          <a:p>
            <a:pPr algn="ctr"/>
            <a:r>
              <a:rPr lang="pt-BR" sz="2800" dirty="0" smtClean="0">
                <a:solidFill>
                  <a:schemeClr val="bg1">
                    <a:lumMod val="50000"/>
                  </a:schemeClr>
                </a:solidFill>
                <a:latin typeface="Futura Bk BT" pitchFamily="34" charset="0"/>
              </a:rPr>
              <a:t>“Fechando o cerco!”</a:t>
            </a:r>
            <a:endParaRPr lang="pt-BR" sz="1600" dirty="0">
              <a:solidFill>
                <a:schemeClr val="bg1">
                  <a:lumMod val="50000"/>
                </a:schemeClr>
              </a:solidFill>
              <a:latin typeface="Futura Bk BT" pitchFamily="34" charset="0"/>
            </a:endParaRPr>
          </a:p>
        </p:txBody>
      </p:sp>
      <p:pic>
        <p:nvPicPr>
          <p:cNvPr id="1026" name="Picture 2" descr="X:\Outros\FORTES\Fortes Educação\Marketing\Imagens Banco\shutterstock_256990276 [Converted]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056" y="2384351"/>
            <a:ext cx="2972416" cy="297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287783" y="1196752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Bk BT" pitchFamily="34" charset="0"/>
              </a:rPr>
              <a:t>Fundamentação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323528" y="116632"/>
            <a:ext cx="849694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 BT" pitchFamily="34" charset="0"/>
              </a:rPr>
              <a:t>e-Financeira</a:t>
            </a:r>
          </a:p>
        </p:txBody>
      </p:sp>
    </p:spTree>
    <p:extLst>
      <p:ext uri="{BB962C8B-B14F-4D97-AF65-F5344CB8AC3E}">
        <p14:creationId xmlns:p14="http://schemas.microsoft.com/office/powerpoint/2010/main" val="158377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giro101.com.br/uploads/imagens/137159745692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16"/>
            <a:ext cx="9144000" cy="684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57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/>
          <p:cNvSpPr txBox="1"/>
          <p:nvPr/>
        </p:nvSpPr>
        <p:spPr>
          <a:xfrm>
            <a:off x="287783" y="1196752"/>
            <a:ext cx="8496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k BT" pitchFamily="34" charset="0"/>
              </a:rPr>
              <a:t>Como era antigamente?</a:t>
            </a:r>
          </a:p>
          <a:p>
            <a:pPr algn="ctr"/>
            <a:endParaRPr lang="pt-BR" sz="2800" b="1" dirty="0">
              <a:solidFill>
                <a:schemeClr val="tx1">
                  <a:lumMod val="65000"/>
                  <a:lumOff val="35000"/>
                </a:schemeClr>
              </a:solidFill>
              <a:latin typeface="Futura Bk BT" pitchFamily="34" charset="0"/>
            </a:endParaRPr>
          </a:p>
          <a:p>
            <a:pPr algn="ctr"/>
            <a:r>
              <a:rPr lang="pt-B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k BT" pitchFamily="34" charset="0"/>
              </a:rPr>
              <a:t>Qual seu medo?</a:t>
            </a:r>
          </a:p>
          <a:p>
            <a:pPr algn="ctr"/>
            <a:endParaRPr lang="pt-BR" sz="2800" b="1" dirty="0">
              <a:solidFill>
                <a:schemeClr val="tx1">
                  <a:lumMod val="65000"/>
                  <a:lumOff val="35000"/>
                </a:schemeClr>
              </a:solidFill>
              <a:latin typeface="Futura Bk BT" pitchFamily="34" charset="0"/>
            </a:endParaRPr>
          </a:p>
          <a:p>
            <a:pPr algn="ctr"/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k BT" pitchFamily="34" charset="0"/>
              </a:rPr>
              <a:t>#</a:t>
            </a:r>
            <a:r>
              <a:rPr lang="pt-BR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k BT" pitchFamily="34" charset="0"/>
              </a:rPr>
              <a:t>dimof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  <a:latin typeface="Futura Bk BT" pitchFamily="34" charset="0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323528" y="116632"/>
            <a:ext cx="849694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 BT" pitchFamily="34" charset="0"/>
              </a:rPr>
              <a:t>e-Financeira</a:t>
            </a:r>
          </a:p>
        </p:txBody>
      </p:sp>
      <p:pic>
        <p:nvPicPr>
          <p:cNvPr id="2050" name="Picture 2" descr="http://jconlineimagem.ne10.uol.com.br/imagem/noticia/2016/02/02/normal/2f7557cf8c502bc8e2b90367d15e376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17032"/>
            <a:ext cx="4476750" cy="296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37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/>
          <p:cNvSpPr txBox="1"/>
          <p:nvPr/>
        </p:nvSpPr>
        <p:spPr>
          <a:xfrm>
            <a:off x="287783" y="1196752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k BT" pitchFamily="34" charset="0"/>
              </a:rPr>
              <a:t>Limites antigos para a DIMOF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323528" y="116632"/>
            <a:ext cx="849694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 BT" pitchFamily="34" charset="0"/>
              </a:rPr>
              <a:t>e-Financeira</a:t>
            </a:r>
          </a:p>
        </p:txBody>
      </p:sp>
      <p:pic>
        <p:nvPicPr>
          <p:cNvPr id="2050" name="Picture 2" descr="http://jconlineimagem.ne10.uol.com.br/imagem/noticia/2016/02/02/normal/2f7557cf8c502bc8e2b90367d15e376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7202">
            <a:off x="146640" y="260965"/>
            <a:ext cx="1868289" cy="123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30155" y="2348880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Futura Bk BT"/>
              </a:rPr>
              <a:t>Montante global movimentado, </a:t>
            </a:r>
            <a:r>
              <a:rPr lang="pt-BR" u="sng" dirty="0">
                <a:solidFill>
                  <a:schemeClr val="bg1">
                    <a:lumMod val="50000"/>
                  </a:schemeClr>
                </a:solidFill>
                <a:latin typeface="Futura Bk BT"/>
              </a:rPr>
              <a:t>em cada semestre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Futura Bk BT"/>
              </a:rPr>
              <a:t>, for superior a:</a:t>
            </a:r>
          </a:p>
          <a:p>
            <a:pPr marL="914377" lvl="1" indent="-457189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Futura Bk BT"/>
              </a:rPr>
              <a:t>R$ 5.000,00 – Pessoa Física</a:t>
            </a:r>
          </a:p>
          <a:p>
            <a:pPr marL="914377" lvl="1" indent="-457189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Futura Bk BT"/>
              </a:rPr>
              <a:t>R$ 10.000,00 – Pessoa Jurídica</a:t>
            </a:r>
          </a:p>
          <a:p>
            <a:pPr marL="914377" lvl="1" indent="-457189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dirty="0">
              <a:solidFill>
                <a:schemeClr val="bg1">
                  <a:lumMod val="50000"/>
                </a:schemeClr>
              </a:solidFill>
              <a:latin typeface="Futura Bk BT"/>
            </a:endParaRPr>
          </a:p>
          <a:p>
            <a:pPr lvl="1" algn="just">
              <a:lnSpc>
                <a:spcPct val="150000"/>
              </a:lnSpc>
            </a:pPr>
            <a:r>
              <a:rPr lang="pt-BR" i="1" dirty="0">
                <a:solidFill>
                  <a:schemeClr val="bg1">
                    <a:lumMod val="50000"/>
                  </a:schemeClr>
                </a:solidFill>
                <a:latin typeface="Futura Bk BT"/>
              </a:rPr>
              <a:t>“Considera-se montante global movimentado em cada semestre o somatório dos montantes globais movimentados mensalmente nos meses de janeiro a junho e de julho a dezembro, correspondendo ao primeiro e ao segundo semestres de cada ano, respectivamente.”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Futura Bk BT"/>
              </a:rPr>
              <a:t> IN RFB 811/2008</a:t>
            </a:r>
          </a:p>
        </p:txBody>
      </p:sp>
    </p:spTree>
    <p:extLst>
      <p:ext uri="{BB962C8B-B14F-4D97-AF65-F5344CB8AC3E}">
        <p14:creationId xmlns:p14="http://schemas.microsoft.com/office/powerpoint/2010/main" val="81566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/>
          <p:cNvSpPr txBox="1"/>
          <p:nvPr/>
        </p:nvSpPr>
        <p:spPr>
          <a:xfrm>
            <a:off x="287783" y="1196752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k BT" pitchFamily="34" charset="0"/>
              </a:rPr>
              <a:t>Obrigatoriedade</a:t>
            </a:r>
            <a:endParaRPr lang="pt-BR" sz="2800" b="1" dirty="0">
              <a:solidFill>
                <a:schemeClr val="tx1">
                  <a:lumMod val="65000"/>
                  <a:lumOff val="35000"/>
                </a:schemeClr>
              </a:solidFill>
              <a:latin typeface="Futura Bk BT" pitchFamily="34" charset="0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323528" y="116632"/>
            <a:ext cx="849694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 BT" pitchFamily="34" charset="0"/>
              </a:rPr>
              <a:t>e-Financeira</a:t>
            </a:r>
          </a:p>
        </p:txBody>
      </p:sp>
      <p:pic>
        <p:nvPicPr>
          <p:cNvPr id="1026" name="Picture 2" descr="http://jornalggn.com.br/sites/default/files/u16/guia_dos_bancos_responsaveis_ca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1662"/>
            <a:ext cx="9144000" cy="470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49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/>
          <p:cNvSpPr txBox="1"/>
          <p:nvPr/>
        </p:nvSpPr>
        <p:spPr>
          <a:xfrm>
            <a:off x="287783" y="1196752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k BT" pitchFamily="34" charset="0"/>
              </a:rPr>
              <a:t>Limites atuais com a e-Financeira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323528" y="116632"/>
            <a:ext cx="849694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 BT" pitchFamily="34" charset="0"/>
              </a:rPr>
              <a:t>e-Financeira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23528" y="2132856"/>
            <a:ext cx="849694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Futura Bk BT"/>
              </a:rPr>
              <a:t>Montante global movimentado ou </a:t>
            </a:r>
            <a:r>
              <a:rPr lang="pt-BR" u="sng" dirty="0">
                <a:solidFill>
                  <a:schemeClr val="bg1">
                    <a:lumMod val="50000"/>
                  </a:schemeClr>
                </a:solidFill>
                <a:latin typeface="Futura Bk BT"/>
              </a:rPr>
              <a:t>saldo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Futura Bk BT"/>
              </a:rPr>
              <a:t>, </a:t>
            </a:r>
            <a:r>
              <a:rPr lang="pt-BR" u="sng" dirty="0">
                <a:solidFill>
                  <a:schemeClr val="bg1">
                    <a:lumMod val="50000"/>
                  </a:schemeClr>
                </a:solidFill>
                <a:latin typeface="Futura Bk BT"/>
              </a:rPr>
              <a:t>em cada mês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Futura Bk BT"/>
              </a:rPr>
              <a:t>, </a:t>
            </a:r>
            <a:r>
              <a:rPr lang="pt-BR" u="sng" dirty="0">
                <a:solidFill>
                  <a:schemeClr val="bg1">
                    <a:lumMod val="50000"/>
                  </a:schemeClr>
                </a:solidFill>
                <a:latin typeface="Futura Bk BT"/>
              </a:rPr>
              <a:t>por tipo de operação financeira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Futura Bk BT"/>
              </a:rPr>
              <a:t>, for superior a:</a:t>
            </a:r>
          </a:p>
          <a:p>
            <a:pPr marL="914377" lvl="1" indent="-457189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Futura Bk BT"/>
              </a:rPr>
              <a:t>R$ 2.000,00 – Pessoa Física</a:t>
            </a:r>
          </a:p>
          <a:p>
            <a:pPr marL="914377" lvl="1" indent="-457189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Futura Bk BT"/>
              </a:rPr>
              <a:t>R$ 6.000,00 – Pessoa Jurídica</a:t>
            </a:r>
          </a:p>
          <a:p>
            <a:pPr lvl="1" algn="just">
              <a:lnSpc>
                <a:spcPct val="150000"/>
              </a:lnSpc>
            </a:pPr>
            <a:endParaRPr lang="pt-BR" i="1" dirty="0">
              <a:solidFill>
                <a:schemeClr val="bg1">
                  <a:lumMod val="50000"/>
                </a:schemeClr>
              </a:solidFill>
              <a:latin typeface="Futura Bk BT"/>
            </a:endParaRPr>
          </a:p>
          <a:p>
            <a:pPr lvl="1" algn="just">
              <a:lnSpc>
                <a:spcPct val="150000"/>
              </a:lnSpc>
            </a:pPr>
            <a:r>
              <a:rPr lang="pt-BR" i="1" dirty="0">
                <a:solidFill>
                  <a:schemeClr val="bg1">
                    <a:lumMod val="50000"/>
                  </a:schemeClr>
                </a:solidFill>
                <a:latin typeface="Futura Bk BT"/>
              </a:rPr>
              <a:t>“Excedeu os limites, será informado toda a movimentação, independente se em um dos meses do ano calendário não exceder ”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Futura Bk BT"/>
              </a:rPr>
              <a:t>IN RFB 1.571/2015</a:t>
            </a:r>
          </a:p>
        </p:txBody>
      </p:sp>
      <p:pic>
        <p:nvPicPr>
          <p:cNvPr id="3074" name="Picture 2" descr="http://www.glorian.com.br/site/wp-content/uploads/2015/02/business-letter-300x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40194"/>
            <a:ext cx="1656184" cy="110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83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22834</TotalTime>
  <Words>451</Words>
  <Application>Microsoft Office PowerPoint</Application>
  <PresentationFormat>Apresentação na tela (4:3)</PresentationFormat>
  <Paragraphs>104</Paragraphs>
  <Slides>27</Slides>
  <Notes>8</Notes>
  <HiddenSlides>0</HiddenSlides>
  <MMClips>1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Futura Bk BT</vt:lpstr>
      <vt:lpstr>Tahoma</vt:lpstr>
      <vt:lpstr>Verdana</vt:lpstr>
      <vt:lpstr>Wingdings</vt:lpstr>
      <vt:lpstr>Tema do Office</vt:lpstr>
      <vt:lpstr>e-Financeira e Cruzamentos das Informações Financeiras  FIEC – 14/03/16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TRANSFORMAR INFORMAÇÕES NÃO ESTRUTURADAS</vt:lpstr>
      <vt:lpstr>Apresentação do PowerPoint</vt:lpstr>
      <vt:lpstr>Apresentação do PowerPoint</vt:lpstr>
      <vt:lpstr>AUDITORIAS FISCAIS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preparatório para o Exame de Suficiência do CFC - 2012.1</dc:title>
  <dc:creator>Eduardo Araújo de Azevedo</dc:creator>
  <cp:lastModifiedBy>markos lima</cp:lastModifiedBy>
  <cp:revision>430</cp:revision>
  <cp:lastPrinted>2014-06-02T17:48:18Z</cp:lastPrinted>
  <dcterms:created xsi:type="dcterms:W3CDTF">2011-11-27T12:04:40Z</dcterms:created>
  <dcterms:modified xsi:type="dcterms:W3CDTF">2016-03-14T22:52:16Z</dcterms:modified>
</cp:coreProperties>
</file>